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58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298" r:id="rId11"/>
    <p:sldId id="299" r:id="rId12"/>
    <p:sldId id="300" r:id="rId13"/>
    <p:sldId id="287" r:id="rId14"/>
    <p:sldId id="301" r:id="rId15"/>
    <p:sldId id="270" r:id="rId16"/>
    <p:sldId id="272" r:id="rId17"/>
    <p:sldId id="276" r:id="rId18"/>
    <p:sldId id="278" r:id="rId19"/>
    <p:sldId id="279" r:id="rId20"/>
    <p:sldId id="284" r:id="rId21"/>
    <p:sldId id="281" r:id="rId22"/>
    <p:sldId id="282" r:id="rId23"/>
    <p:sldId id="283" r:id="rId24"/>
    <p:sldId id="271" r:id="rId25"/>
    <p:sldId id="280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88" r:id="rId34"/>
    <p:sldId id="286" r:id="rId35"/>
    <p:sldId id="302" r:id="rId36"/>
    <p:sldId id="289" r:id="rId37"/>
    <p:sldId id="290" r:id="rId38"/>
    <p:sldId id="303" r:id="rId39"/>
    <p:sldId id="305" r:id="rId40"/>
    <p:sldId id="304" r:id="rId41"/>
    <p:sldId id="291" r:id="rId42"/>
    <p:sldId id="306" r:id="rId43"/>
    <p:sldId id="307" r:id="rId44"/>
    <p:sldId id="327" r:id="rId45"/>
    <p:sldId id="292" r:id="rId46"/>
    <p:sldId id="294" r:id="rId47"/>
    <p:sldId id="326" r:id="rId48"/>
    <p:sldId id="264" r:id="rId49"/>
    <p:sldId id="285" r:id="rId50"/>
    <p:sldId id="265" r:id="rId51"/>
    <p:sldId id="266" r:id="rId52"/>
    <p:sldId id="293" r:id="rId53"/>
    <p:sldId id="309" r:id="rId54"/>
    <p:sldId id="267" r:id="rId55"/>
    <p:sldId id="268" r:id="rId56"/>
    <p:sldId id="26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idy" id="{30FAD241-FAC3-4E47-AFEB-2FA09D825B3B}">
          <p14:sldIdLst>
            <p14:sldId id="287"/>
            <p14:sldId id="301"/>
            <p14:sldId id="270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04"/>
            <p14:sldId id="291"/>
            <p14:sldId id="306"/>
            <p14:sldId id="307"/>
            <p14:sldId id="327"/>
            <p14:sldId id="292"/>
            <p14:sldId id="294"/>
            <p14:sldId id="326"/>
            <p14:sldId id="264"/>
            <p14:sldId id="285"/>
            <p14:sldId id="265"/>
            <p14:sldId id="266"/>
            <p14:sldId id="293"/>
            <p14:sldId id="309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lubridate.tidyvers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89E25-7553-4D30-A3CE-82A21A25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4" y="1414361"/>
            <a:ext cx="8780191" cy="4562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4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6" y="2057400"/>
            <a:ext cx="6466667" cy="38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factors, useful for analysis (e.g., ANOVA)</a:t>
            </a:r>
          </a:p>
          <a:p>
            <a:r>
              <a:rPr lang="en-US" dirty="0"/>
              <a:t>In graphics, we often want to recode levels or reorder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171684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6" y="1219207"/>
            <a:ext cx="2481298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7"/>
            <a:ext cx="3897923" cy="2560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22860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gather()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3352800"/>
            <a:ext cx="789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spread()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19600"/>
            <a:ext cx="329647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971800" y="2667000"/>
            <a:ext cx="1447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pic>
        <p:nvPicPr>
          <p:cNvPr id="1027" name="Picture 3" descr="C:\Users\friendly\Dropbox\Documents\SCS\RGraphics\images\RStudio\tidy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8" y="1219205"/>
            <a:ext cx="409904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riendly\Dropbox\Documents\SCS\RGraphics\images\RStudio\RStudio_Hex_dply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601" y="1240541"/>
            <a:ext cx="409904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23" y="4495799"/>
            <a:ext cx="381001" cy="4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791200" y="2197905"/>
            <a:ext cx="64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filter()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57348" y="233789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select()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27832" y="232101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 (%&gt;%)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.,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&lt;- x 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%&gt;% log() %&gt;% diff() %&gt;%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into an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pew1 %&gt;%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%&gt;%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ordered(income, levels=unique(income))) %&gt;%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mutate() calculates or transforms column variables</a:t>
            </a:r>
          </a:p>
          <a:p>
            <a:r>
              <a:rPr lang="en-US" dirty="0"/>
              <a:t>ordered(income) 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%&gt;%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%&gt;%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%&gt;%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%&gt;%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 %&gt;%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31242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52281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</a:t>
            </a:r>
            <a:r>
              <a:rPr lang="en-US" sz="1400" dirty="0" err="1"/>
              <a:t>Lat</a:t>
            </a:r>
            <a:r>
              <a:rPr lang="en-US" sz="1400" dirty="0"/>
              <a:t>, pretty(</a:t>
            </a:r>
            <a:r>
              <a:rPr lang="en-US" sz="1400" dirty="0" err="1"/>
              <a:t>Lat</a:t>
            </a:r>
            <a:r>
              <a:rPr lang="en-US" sz="1400" dirty="0"/>
              <a:t>, n=10)))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19400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) &lt; 60 )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2819400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%&gt;%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to long format, so solar is all in one column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</a:t>
            </a:r>
          </a:p>
          <a:p>
            <a:endParaRPr lang="en-US" dirty="0"/>
          </a:p>
          <a:p>
            <a:r>
              <a:rPr lang="en-US" dirty="0"/>
              <a:t>I had to adjust the x-axis labels for </a:t>
            </a:r>
            <a:r>
              <a:rPr lang="en-US" dirty="0" err="1"/>
              <a:t>Lat_f</a:t>
            </a:r>
            <a:r>
              <a:rPr lang="en-US" dirty="0"/>
              <a:t> to avoid </a:t>
            </a:r>
            <a:r>
              <a:rPr lang="en-US" dirty="0" err="1"/>
              <a:t>overplotting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s(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), 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s(</a:t>
            </a:r>
            <a:r>
              <a:rPr lang="en-US" dirty="0" err="1"/>
              <a:t>Lat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048000"/>
            <a:ext cx="381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smoothed term 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plots show the fitted relationship between the response and model terms, averaged over other predictors.</a:t>
            </a:r>
          </a:p>
          <a:p>
            <a:r>
              <a:rPr lang="en-US" dirty="0"/>
              <a:t>The </a:t>
            </a:r>
            <a:r>
              <a:rPr lang="en-US" dirty="0" err="1"/>
              <a:t>mgcv</a:t>
            </a:r>
            <a:r>
              <a:rPr lang="en-US" dirty="0"/>
              <a:t> package has its own versions of these.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256320"/>
            <a:chOff x="521656" y="4071257"/>
            <a:chExt cx="2433334" cy="225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broom package turns model objects into tidy data frames</a:t>
            </a:r>
          </a:p>
          <a:p>
            <a:pPr lvl="1"/>
            <a:r>
              <a:rPr lang="en-US" sz="2000" b="1" dirty="0"/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/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/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7888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summary(</a:t>
            </a:r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114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r>
              <a:rPr lang="en-US" sz="2400" dirty="0" err="1"/>
              <a:t>dplyr</a:t>
            </a:r>
            <a:r>
              <a:rPr lang="en-US" sz="2400" dirty="0"/>
              <a:t>::</a:t>
            </a:r>
            <a:r>
              <a:rPr lang="en-US" sz="2400" dirty="0" err="1"/>
              <a:t>group_by</a:t>
            </a:r>
            <a:r>
              <a:rPr lang="en-US" sz="2400" dirty="0"/>
              <a:t>(), </a:t>
            </a:r>
            <a:r>
              <a:rPr lang="en-US" sz="2400" dirty="0" err="1"/>
              <a:t>summarise</a:t>
            </a:r>
            <a:r>
              <a:rPr lang="en-US" sz="24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purr::map(),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%&gt;%  </a:t>
            </a:r>
            <a:r>
              <a:rPr lang="en-US" dirty="0" err="1"/>
              <a:t>group_by</a:t>
            </a:r>
            <a:r>
              <a:rPr lang="en-US" dirty="0"/>
              <a:t>(Species) %&gt;% nest()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%&gt;%  nest(-Species)  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Going further: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relations by continent (interactions)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dplyr</a:t>
            </a:r>
            <a:r>
              <a:rPr lang="en-US" dirty="0"/>
              <a:t>::do() allows us to store the result of an arbitrary computation in a tidy column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467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separate models for continents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models &lt;- 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filter(continent != "Oceania") %&gt;%   </a:t>
            </a:r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only two countries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</a:t>
            </a:r>
            <a:r>
              <a:rPr lang="en-US" sz="1600" dirty="0" err="1">
                <a:latin typeface="Arial Narrow" panose="020B0606020202030204" pitchFamily="34" charset="0"/>
              </a:rPr>
              <a:t>group_by</a:t>
            </a:r>
            <a:r>
              <a:rPr lang="en-US" sz="1600" dirty="0">
                <a:latin typeface="Arial Narrow" panose="020B0606020202030204" pitchFamily="34" charset="0"/>
              </a:rPr>
              <a:t>(continent)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	</a:t>
            </a:r>
            <a:r>
              <a:rPr lang="en-US" sz="1600" b="1" dirty="0">
                <a:latin typeface="Arial Narrow" panose="020B0606020202030204" pitchFamily="34" charset="0"/>
              </a:rPr>
              <a:t>do(mod = lm(</a:t>
            </a:r>
            <a:r>
              <a:rPr lang="en-US" sz="1600" b="1" dirty="0" err="1">
                <a:latin typeface="Arial Narrow" panose="020B0606020202030204" pitchFamily="34" charset="0"/>
              </a:rPr>
              <a:t>lifeExp</a:t>
            </a:r>
            <a:r>
              <a:rPr lang="en-US" sz="1600" b="1" dirty="0">
                <a:latin typeface="Arial Narrow" panose="020B0606020202030204" pitchFamily="34" charset="0"/>
              </a:rPr>
              <a:t> ~ year + pop + log(</a:t>
            </a:r>
            <a:r>
              <a:rPr lang="en-US" sz="1600" b="1" dirty="0" err="1">
                <a:latin typeface="Arial Narrow" panose="020B0606020202030204" pitchFamily="34" charset="0"/>
              </a:rPr>
              <a:t>gdpPercap</a:t>
            </a:r>
            <a:r>
              <a:rPr lang="en-US" sz="1600" b="1" dirty="0">
                <a:latin typeface="Arial Narrow" panose="020B0606020202030204" pitchFamily="34" charset="0"/>
              </a:rPr>
              <a:t>),  data=.))</a:t>
            </a: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view model summaries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models %&gt;% glance(mod)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572000"/>
            <a:ext cx="7391400" cy="19389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4 x 12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Groups:   continent [4]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continent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Africa        0.500         0.498  6.48      207. 5.90e- 93     4 -2050.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Americas      0.720         0.718  4.97      254. 1.39e- 81     4  -904.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Asia          0.696         0.694  6.56      299. 5.27e-101     4 -1305.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Europe        0.797         0.795  2.46      466. 7.42e-123     4  -833.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4 more variables: AIC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 BIC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 deviance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5202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tidyr</a:t>
            </a:r>
            <a:r>
              <a:rPr lang="en-US" sz="3600" dirty="0"/>
              <a:t>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CE541-8C8B-4C10-AD12-8E56EEBA7462}"/>
              </a:ext>
            </a:extLst>
          </p:cNvPr>
          <p:cNvSpPr txBox="1"/>
          <p:nvPr/>
        </p:nvSpPr>
        <p:spPr>
          <a:xfrm>
            <a:off x="492642" y="1562778"/>
            <a:ext cx="7508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4 x 13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adj.r.squared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sigma statistic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p.value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df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logLik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AIC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Asia          0.696         0.694  6.56      299. 5.27e-101     3 -1305. 2620.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 Europe        0.797         0.795  2.46      466. 7.42e-123     3  -833. 1675.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Africa        0.500         0.498  6.48      207. 5.90e- 93     3 -2050. 4110.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 Americas      0.720         0.718  4.97      254. 1.39e- 81     3  -904. 1819.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4 more variables: BIC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&gt;, deviance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df.residual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&lt;int&gt;,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A4DC7-F690-482A-AE8B-3DDFFC0B2D03}"/>
              </a:ext>
            </a:extLst>
          </p:cNvPr>
          <p:cNvSpPr txBox="1"/>
          <p:nvPr/>
        </p:nvSpPr>
        <p:spPr>
          <a:xfrm>
            <a:off x="492642" y="400968"/>
            <a:ext cx="6898758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view model summaries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glanced)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F2A8D-D0BA-473C-8DE7-2FF13E991561}"/>
              </a:ext>
            </a:extLst>
          </p:cNvPr>
          <p:cNvSpPr txBox="1"/>
          <p:nvPr/>
        </p:nvSpPr>
        <p:spPr>
          <a:xfrm>
            <a:off x="492642" y="3414253"/>
            <a:ext cx="73152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model coefficients &amp; tests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tidied)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(tidied)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3FB2E-196C-4F97-817D-ACB63DEB1FFA}"/>
              </a:ext>
            </a:extLst>
          </p:cNvPr>
          <p:cNvSpPr txBox="1"/>
          <p:nvPr/>
        </p:nvSpPr>
        <p:spPr>
          <a:xfrm>
            <a:off x="492642" y="4692092"/>
            <a:ext cx="7355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16 x 6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term           estimate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std.error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statistic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p.value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(Intercept)    -6.20e+2   4.00e+1   -15.5   1.34e-42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year            3.23e-1   2.06e-2    15.7   2.41e-43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pop             5.13e-9   1.66e-9     3.09  2.15e- 3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 5.04e+0   2.76e-1    18.3   2.25e-54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Europe    (Intercept)    -1.72e+2   1.72e+1   -10.0   4.51e-21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models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 select(continent, glanced) %&gt;% </a:t>
            </a:r>
            <a:r>
              <a:rPr lang="en-US" dirty="0" err="1">
                <a:latin typeface="Arial Narrow" panose="020B0606020202030204" pitchFamily="34" charset="0"/>
              </a:rPr>
              <a:t>unnest</a:t>
            </a:r>
            <a:r>
              <a:rPr lang="en-US" dirty="0">
                <a:latin typeface="Arial Narrow" panose="020B0606020202030204" pitchFamily="34" charset="0"/>
              </a:rPr>
              <a:t>(glanced) %&gt;%    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r.squared</a:t>
            </a:r>
            <a:r>
              <a:rPr lang="en-US" dirty="0">
                <a:latin typeface="Arial Narrow" panose="020B0606020202030204" pitchFamily="34" charset="0"/>
              </a:rPr>
              <a:t>, reorder(continent, </a:t>
            </a:r>
            <a:r>
              <a:rPr lang="en-US" dirty="0" err="1">
                <a:latin typeface="Arial Narrow" panose="020B0606020202030204" pitchFamily="34" charset="0"/>
              </a:rPr>
              <a:t>r.squared</a:t>
            </a:r>
            <a:r>
              <a:rPr lang="en-US" dirty="0">
                <a:latin typeface="Arial Narrow" panose="020B0606020202030204" pitchFamily="34" charset="0"/>
              </a:rPr>
              <a:t>)))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(size=4)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geom_segment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xend</a:t>
            </a:r>
            <a:r>
              <a:rPr lang="en-US" dirty="0">
                <a:latin typeface="Arial Narrow" panose="020B0606020202030204" pitchFamily="34" charset="0"/>
              </a:rPr>
              <a:t> = 0, </a:t>
            </a:r>
            <a:r>
              <a:rPr lang="en-US" dirty="0" err="1">
                <a:latin typeface="Arial Narrow" panose="020B0606020202030204" pitchFamily="34" charset="0"/>
              </a:rPr>
              <a:t>yend</a:t>
            </a:r>
            <a:r>
              <a:rPr lang="en-US" dirty="0">
                <a:latin typeface="Arial Narrow" panose="020B0606020202030204" pitchFamily="34" charset="0"/>
              </a:rPr>
              <a:t> = ..y..))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</a:t>
            </a:r>
            <a:r>
              <a:rPr lang="en-US" dirty="0" err="1">
                <a:latin typeface="Arial Narrow" panose="020B0606020202030204" pitchFamily="34" charset="0"/>
              </a:rPr>
              <a:t>ylab</a:t>
            </a:r>
            <a:r>
              <a:rPr lang="en-US" dirty="0">
                <a:latin typeface="Arial Narrow" panose="020B0606020202030204" pitchFamily="34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Visualizing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Bootstrapping</a:t>
            </a:r>
          </a:p>
          <a:p>
            <a:r>
              <a:rPr lang="en-US" dirty="0"/>
              <a:t>ggplot2 extensions</a:t>
            </a:r>
          </a:p>
          <a:p>
            <a:r>
              <a:rPr lang="en-US" dirty="0"/>
              <a:t>tables in 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that you can also produce beautiful tables in R</a:t>
            </a:r>
          </a:p>
          <a:p>
            <a:r>
              <a:rPr lang="en-US" sz="2400" dirty="0"/>
              <a:t>There are many packages for this: See the CRAN Task View on Reproducible Research, </a:t>
            </a:r>
            <a:r>
              <a:rPr lang="en-US" sz="2400" dirty="0">
                <a:hlinkClick r:id="rId2"/>
              </a:rPr>
              <a:t>https://cran.r-project.org/web/views/ReproducibleResearch.html</a:t>
            </a:r>
            <a:r>
              <a:rPr lang="en-US" sz="2400" dirty="0"/>
              <a:t> </a:t>
            </a:r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</a:t>
            </a:r>
            <a:r>
              <a:rPr lang="en-US" sz="2000" dirty="0" err="1"/>
              <a:t>LaTeX</a:t>
            </a:r>
            <a:r>
              <a:rPr lang="en-US" sz="2000" dirty="0"/>
              <a:t> or HTML, with lots of control</a:t>
            </a:r>
          </a:p>
          <a:p>
            <a:pPr lvl="1"/>
            <a:r>
              <a:rPr lang="en-US" sz="2000" dirty="0"/>
              <a:t>stargazer: Well-formatted model summary tables, side-by-side</a:t>
            </a:r>
          </a:p>
          <a:p>
            <a:pPr lvl="1"/>
            <a:r>
              <a:rPr lang="en-US" sz="2000" dirty="0" err="1"/>
              <a:t>apaStyle</a:t>
            </a:r>
            <a:r>
              <a:rPr lang="en-US" sz="2000" dirty="0"/>
              <a:t>: Generate APA Tables for MS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vignette(“xtableGallery.pdf”)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26244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7176</TotalTime>
  <Words>6001</Words>
  <Application>Microsoft Office PowerPoint</Application>
  <PresentationFormat>On-screen Show (4:3)</PresentationFormat>
  <Paragraphs>705</Paragraphs>
  <Slides>56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 Unicode MS</vt:lpstr>
      <vt:lpstr>Arial</vt:lpstr>
      <vt:lpstr>Arial Narrow</vt:lpstr>
      <vt:lpstr>Calibri</vt:lpstr>
      <vt:lpstr>Consolas</vt:lpstr>
      <vt:lpstr>Courier New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lubridate: Dates &amp; times</vt:lpstr>
      <vt:lpstr>stringr: Manipulating strings</vt:lpstr>
      <vt:lpstr>forcats: Working with factors</vt:lpstr>
      <vt:lpstr>Tidy tools: overview</vt:lpstr>
      <vt:lpstr>Tidy operations</vt:lpstr>
      <vt:lpstr>Data wrangling with dplyr &amp; tidyr</vt:lpstr>
      <vt:lpstr>Tidying: reshaping wide to long</vt:lpstr>
      <vt:lpstr>Using pipes: %&gt;%</vt:lpstr>
      <vt:lpstr>Using pipes: %&gt;%</vt:lpstr>
      <vt:lpstr>Using pipes: %&gt;%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visualizing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PowerPoint Presentation</vt:lpstr>
      <vt:lpstr>Going further: fitting multiple models</vt:lpstr>
      <vt:lpstr>tidyr: 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Tables in R</vt:lpstr>
      <vt:lpstr>Tables in R: xtable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177</cp:revision>
  <dcterms:created xsi:type="dcterms:W3CDTF">2017-10-14T20:35:56Z</dcterms:created>
  <dcterms:modified xsi:type="dcterms:W3CDTF">2022-03-13T22:34:16Z</dcterms:modified>
</cp:coreProperties>
</file>